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96" r:id="rId6"/>
    <p:sldId id="286" r:id="rId7"/>
    <p:sldId id="297" r:id="rId8"/>
    <p:sldId id="298" r:id="rId9"/>
    <p:sldId id="288" r:id="rId10"/>
    <p:sldId id="276" r:id="rId11"/>
    <p:sldId id="300" r:id="rId12"/>
    <p:sldId id="277" r:id="rId13"/>
    <p:sldId id="287" r:id="rId14"/>
    <p:sldId id="278" r:id="rId15"/>
    <p:sldId id="305" r:id="rId16"/>
    <p:sldId id="306" r:id="rId17"/>
    <p:sldId id="301" r:id="rId18"/>
    <p:sldId id="302" r:id="rId19"/>
    <p:sldId id="279" r:id="rId20"/>
    <p:sldId id="303" r:id="rId21"/>
    <p:sldId id="304" r:id="rId22"/>
    <p:sldId id="280" r:id="rId23"/>
    <p:sldId id="289" r:id="rId24"/>
    <p:sldId id="290" r:id="rId25"/>
    <p:sldId id="281" r:id="rId26"/>
    <p:sldId id="291" r:id="rId27"/>
    <p:sldId id="282" r:id="rId28"/>
    <p:sldId id="283" r:id="rId29"/>
    <p:sldId id="284" r:id="rId30"/>
    <p:sldId id="292" r:id="rId31"/>
    <p:sldId id="285" r:id="rId32"/>
    <p:sldId id="293" r:id="rId33"/>
    <p:sldId id="294" r:id="rId34"/>
    <p:sldId id="295" r:id="rId35"/>
    <p:sldId id="299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3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Speaker: </a:t>
            </a:r>
            <a:r>
              <a:rPr lang="en-US" altLang="zh-TW" dirty="0" smtClean="0"/>
              <a:t>Chi-Yu Hsu</a:t>
            </a:r>
            <a:endParaRPr lang="en-US" altLang="zh-TW" dirty="0"/>
          </a:p>
          <a:p>
            <a:r>
              <a:rPr lang="en-US" altLang="zh-TW" dirty="0"/>
              <a:t>Advisor: Prof. </a:t>
            </a:r>
            <a:r>
              <a:rPr lang="en-US" altLang="zh-TW" dirty="0" err="1"/>
              <a:t>Jian</a:t>
            </a:r>
            <a:r>
              <a:rPr lang="en-US" altLang="zh-TW" dirty="0"/>
              <a:t>-Jung </a:t>
            </a:r>
            <a:r>
              <a:rPr lang="en-US" altLang="zh-TW" dirty="0" smtClean="0"/>
              <a:t>Ding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Leveraging Stereopsis for Saliency </a:t>
            </a:r>
            <a:r>
              <a:rPr lang="en-US" altLang="zh-TW" dirty="0" smtClean="0"/>
              <a:t>Analysis, </a:t>
            </a:r>
            <a:r>
              <a:rPr lang="en-US" altLang="zh-TW" i="1" dirty="0" smtClean="0"/>
              <a:t>CVPR </a:t>
            </a:r>
            <a:r>
              <a:rPr lang="en-US" altLang="zh-TW" dirty="0" smtClean="0"/>
              <a:t>2012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0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696464"/>
                </a:solidFill>
              </a:rPr>
              <a:t>Stereo Saliency from Disparity Contrast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saliency value for each region is computed </a:t>
            </a:r>
            <a:r>
              <a:rPr lang="en-US" altLang="zh-TW" dirty="0" smtClean="0"/>
              <a:t>based on </a:t>
            </a:r>
            <a:r>
              <a:rPr lang="en-US" altLang="zh-TW" dirty="0"/>
              <a:t>its contrast with all the others in the image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i="1" dirty="0" err="1" smtClean="0"/>
              <a:t>Sc</a:t>
            </a:r>
            <a:r>
              <a:rPr lang="en-US" altLang="zh-TW" i="1" dirty="0" smtClean="0"/>
              <a:t>(</a:t>
            </a:r>
            <a:r>
              <a:rPr lang="en-US" altLang="zh-TW" i="1" dirty="0" err="1" smtClean="0"/>
              <a:t>Ri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: the </a:t>
            </a:r>
            <a:r>
              <a:rPr lang="en-US" altLang="zh-TW" dirty="0"/>
              <a:t>saliency for </a:t>
            </a:r>
            <a:r>
              <a:rPr lang="en-US" altLang="zh-TW" dirty="0" smtClean="0"/>
              <a:t>region </a:t>
            </a:r>
            <a:r>
              <a:rPr lang="en-US" altLang="zh-TW" i="1" dirty="0" err="1" smtClean="0"/>
              <a:t>Ri</a:t>
            </a:r>
            <a:r>
              <a:rPr lang="en-US" altLang="zh-TW" i="1" dirty="0" smtClean="0"/>
              <a:t>.</a:t>
            </a:r>
          </a:p>
          <a:p>
            <a:r>
              <a:rPr lang="en-US" altLang="zh-TW" i="1" dirty="0" smtClean="0"/>
              <a:t>d(</a:t>
            </a:r>
            <a:r>
              <a:rPr lang="en-US" altLang="zh-TW" i="1" dirty="0" err="1" smtClean="0"/>
              <a:t>Ri,Rk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: the disparity </a:t>
            </a:r>
            <a:r>
              <a:rPr lang="en-US" altLang="zh-TW" dirty="0"/>
              <a:t>difference </a:t>
            </a:r>
            <a:r>
              <a:rPr lang="en-US" altLang="zh-TW" dirty="0" smtClean="0"/>
              <a:t>between </a:t>
            </a:r>
            <a:r>
              <a:rPr lang="en-US" altLang="zh-TW" i="1" dirty="0" err="1" smtClean="0"/>
              <a:t>Ri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Rk</a:t>
            </a:r>
            <a:r>
              <a:rPr lang="en-US" altLang="zh-TW" i="1" dirty="0" smtClean="0"/>
              <a:t>.</a:t>
            </a:r>
          </a:p>
          <a:p>
            <a:pPr marL="0" indent="0">
              <a:buNone/>
            </a:pPr>
            <a:r>
              <a:rPr lang="en-US" altLang="zh-TW" dirty="0"/>
              <a:t>(the average disparity difference between each pixel </a:t>
            </a:r>
            <a:r>
              <a:rPr lang="en-US" altLang="zh-TW" dirty="0" smtClean="0"/>
              <a:t>in </a:t>
            </a:r>
            <a:r>
              <a:rPr lang="en-US" altLang="zh-TW" i="1" dirty="0" err="1" smtClean="0"/>
              <a:t>Ri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Rk</a:t>
            </a:r>
            <a:r>
              <a:rPr lang="en-US" altLang="zh-TW" i="1" dirty="0" smtClean="0"/>
              <a:t>.</a:t>
            </a:r>
            <a:r>
              <a:rPr lang="en-US" altLang="zh-TW" dirty="0" smtClean="0"/>
              <a:t>)</a:t>
            </a:r>
          </a:p>
          <a:p>
            <a:r>
              <a:rPr lang="en-US" altLang="zh-TW" i="1" dirty="0" err="1" smtClean="0"/>
              <a:t>nk</a:t>
            </a:r>
            <a:r>
              <a:rPr lang="en-US" altLang="zh-TW" dirty="0" smtClean="0"/>
              <a:t>: </a:t>
            </a:r>
            <a:r>
              <a:rPr lang="en-US" altLang="zh-TW" dirty="0"/>
              <a:t>the </a:t>
            </a:r>
            <a:r>
              <a:rPr lang="en-US" altLang="zh-TW" dirty="0" smtClean="0"/>
              <a:t>size of </a:t>
            </a:r>
            <a:r>
              <a:rPr lang="en-US" altLang="zh-TW" i="1" dirty="0" err="1" smtClean="0"/>
              <a:t>Rk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1554"/>
              </p:ext>
            </p:extLst>
          </p:nvPr>
        </p:nvGraphicFramePr>
        <p:xfrm>
          <a:off x="2771800" y="2420888"/>
          <a:ext cx="3512402" cy="8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600200" imgH="368280" progId="Equation.DSMT4">
                  <p:embed/>
                </p:oleObj>
              </mc:Choice>
              <mc:Fallback>
                <p:oleObj name="Equation" r:id="rId3" imgW="16002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2420888"/>
                        <a:ext cx="3512402" cy="808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696464"/>
                </a:solidFill>
              </a:rPr>
              <a:t>Stereo Saliency from Disparity Contrast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Considering </a:t>
                </a:r>
                <a:r>
                  <a:rPr lang="en-US" altLang="zh-TW" dirty="0"/>
                  <a:t>the abruptness of </a:t>
                </a:r>
                <a:r>
                  <a:rPr lang="en-US" altLang="zh-TW" dirty="0" smtClean="0"/>
                  <a:t>disparity </a:t>
                </a:r>
                <a:r>
                  <a:rPr lang="en-US" altLang="zh-TW" dirty="0"/>
                  <a:t>change in computing the disparity difference</a:t>
                </a:r>
                <a:r>
                  <a:rPr lang="en-US" altLang="zh-TW" dirty="0" smtClean="0"/>
                  <a:t>.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i="1" dirty="0"/>
                  <a:t>dv(p, </a:t>
                </a:r>
                <a:r>
                  <a:rPr lang="en-US" altLang="zh-TW" i="1" dirty="0" smtClean="0"/>
                  <a:t>q)</a:t>
                </a:r>
                <a:r>
                  <a:rPr lang="en-US" altLang="zh-TW" dirty="0" smtClean="0"/>
                  <a:t>:</a:t>
                </a:r>
                <a:r>
                  <a:rPr lang="en-US" altLang="zh-TW" i="1" dirty="0" smtClean="0"/>
                  <a:t> </a:t>
                </a:r>
                <a:r>
                  <a:rPr lang="en-US" altLang="zh-TW" dirty="0"/>
                  <a:t>the disparity difference between pixel </a:t>
                </a:r>
                <a:r>
                  <a:rPr lang="en-US" altLang="zh-TW" i="1" dirty="0" smtClean="0"/>
                  <a:t>p</a:t>
                </a:r>
                <a:r>
                  <a:rPr lang="en-US" altLang="zh-TW" dirty="0" smtClean="0"/>
                  <a:t> and </a:t>
                </a:r>
                <a:r>
                  <a:rPr lang="en-US" altLang="zh-TW" i="1" dirty="0" smtClean="0"/>
                  <a:t>q</a:t>
                </a:r>
                <a:r>
                  <a:rPr lang="en-US" altLang="zh-TW" dirty="0" smtClean="0"/>
                  <a:t>, defined </a:t>
                </a:r>
                <a:r>
                  <a:rPr lang="en-US" altLang="zh-TW" dirty="0" err="1" smtClean="0"/>
                  <a:t>as|</a:t>
                </a:r>
                <a:r>
                  <a:rPr lang="en-US" altLang="zh-TW" i="1" dirty="0" err="1" smtClean="0"/>
                  <a:t>dq</a:t>
                </a:r>
                <a:r>
                  <a:rPr lang="en-US" altLang="zh-TW" dirty="0" err="1"/>
                  <a:t>−</a:t>
                </a:r>
                <a:r>
                  <a:rPr lang="en-US" altLang="zh-TW" i="1" dirty="0" err="1"/>
                  <a:t>dp</a:t>
                </a:r>
                <a:r>
                  <a:rPr lang="en-US" altLang="zh-TW" dirty="0"/>
                  <a:t>|. </a:t>
                </a:r>
                <a:endParaRPr lang="en-US" altLang="zh-TW" dirty="0" smtClean="0"/>
              </a:p>
              <a:p>
                <a:r>
                  <a:rPr lang="en-US" altLang="zh-TW" i="1" dirty="0" err="1"/>
                  <a:t>dm</a:t>
                </a:r>
                <a:r>
                  <a:rPr lang="en-US" altLang="zh-TW" i="1" dirty="0"/>
                  <a:t>(p, </a:t>
                </a:r>
                <a:r>
                  <a:rPr lang="en-US" altLang="zh-TW" i="1" dirty="0" smtClean="0"/>
                  <a:t>q)</a:t>
                </a:r>
                <a:r>
                  <a:rPr lang="en-US" altLang="zh-TW" dirty="0" smtClean="0"/>
                  <a:t>:</a:t>
                </a:r>
                <a:r>
                  <a:rPr lang="en-US" altLang="zh-TW" i="1" dirty="0" smtClean="0"/>
                  <a:t> </a:t>
                </a:r>
                <a:r>
                  <a:rPr lang="en-US" altLang="zh-TW" dirty="0"/>
                  <a:t>the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maximal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disparity change</a:t>
                </a:r>
                <a:r>
                  <a:rPr lang="en-US" altLang="zh-TW" dirty="0"/>
                  <a:t> along the </a:t>
                </a:r>
                <a:r>
                  <a:rPr lang="en-US" altLang="zh-TW" dirty="0" smtClean="0"/>
                  <a:t>path between </a:t>
                </a:r>
                <a:r>
                  <a:rPr lang="en-US" altLang="zh-TW" i="1" dirty="0" smtClean="0"/>
                  <a:t>p</a:t>
                </a:r>
                <a:r>
                  <a:rPr lang="en-US" altLang="zh-TW" dirty="0" smtClean="0"/>
                  <a:t> and </a:t>
                </a:r>
                <a:r>
                  <a:rPr lang="en-US" altLang="zh-TW" i="1" dirty="0" smtClean="0"/>
                  <a:t>q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i="1" dirty="0"/>
                  <a:t>w(p, </a:t>
                </a:r>
                <a:r>
                  <a:rPr lang="en-US" altLang="zh-TW" i="1" dirty="0" smtClean="0"/>
                  <a:t>q)</a:t>
                </a:r>
                <a:r>
                  <a:rPr lang="en-US" altLang="zh-TW" dirty="0" smtClean="0"/>
                  <a:t>:</a:t>
                </a:r>
                <a:r>
                  <a:rPr lang="en-US" altLang="zh-TW" i="1" dirty="0" smtClean="0"/>
                  <a:t> </a:t>
                </a:r>
                <a:r>
                  <a:rPr lang="en-US" altLang="zh-TW" dirty="0"/>
                  <a:t>a </a:t>
                </a:r>
                <a:r>
                  <a:rPr lang="en-US" altLang="zh-TW" dirty="0" smtClean="0"/>
                  <a:t>weight computed </a:t>
                </a:r>
                <a:r>
                  <a:rPr lang="en-US" altLang="zh-TW" dirty="0"/>
                  <a:t>according to the spatial distance </a:t>
                </a:r>
                <a:r>
                  <a:rPr lang="en-US" altLang="zh-TW" dirty="0" smtClean="0"/>
                  <a:t>between </a:t>
                </a:r>
                <a:r>
                  <a:rPr lang="en-US" altLang="zh-TW" i="1" dirty="0" smtClean="0"/>
                  <a:t>p</a:t>
                </a:r>
                <a:r>
                  <a:rPr lang="en-US" altLang="zh-TW" dirty="0" smtClean="0"/>
                  <a:t> and </a:t>
                </a:r>
                <a:r>
                  <a:rPr lang="en-US" altLang="zh-TW" i="1" dirty="0" smtClean="0"/>
                  <a:t>q</a:t>
                </a:r>
                <a:r>
                  <a:rPr lang="en-US" altLang="zh-TW" dirty="0" smtClean="0"/>
                  <a:t>.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/>
                      </a:rPr>
                      <m:t>   </m:t>
                    </m:r>
                    <m:r>
                      <a:rPr lang="en-US" altLang="zh-TW" sz="20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0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1067" r="-1255" b="-2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08117"/>
              </p:ext>
            </p:extLst>
          </p:nvPr>
        </p:nvGraphicFramePr>
        <p:xfrm>
          <a:off x="1659206" y="2348880"/>
          <a:ext cx="610807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3314520" imgH="507960" progId="Equation.DSMT4">
                  <p:embed/>
                </p:oleObj>
              </mc:Choice>
              <mc:Fallback>
                <p:oleObj name="Equation" r:id="rId4" imgW="3314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9206" y="2348880"/>
                        <a:ext cx="610807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696464"/>
                </a:solidFill>
              </a:rPr>
              <a:t>Stereo Saliency from Disparity Contrast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8522"/>
            <a:ext cx="7772400" cy="4390556"/>
          </a:xfrm>
        </p:spPr>
      </p:pic>
    </p:spTree>
    <p:extLst>
      <p:ext uri="{BB962C8B-B14F-4D97-AF65-F5344CB8AC3E}">
        <p14:creationId xmlns:p14="http://schemas.microsoft.com/office/powerpoint/2010/main" val="37707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Domain Knowledge Assisted Saliency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 zone close </a:t>
            </a:r>
            <a:r>
              <a:rPr lang="en-US" altLang="zh-TW" dirty="0" smtClean="0"/>
              <a:t>to the </a:t>
            </a:r>
            <a:r>
              <a:rPr lang="en-US" altLang="zh-TW" dirty="0"/>
              <a:t>screen is called the </a:t>
            </a:r>
            <a:r>
              <a:rPr lang="en-US" altLang="zh-TW" dirty="0">
                <a:solidFill>
                  <a:srgbClr val="FF0000"/>
                </a:solidFill>
              </a:rPr>
              <a:t>comfort zone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In </a:t>
            </a:r>
            <a:r>
              <a:rPr lang="en-US" altLang="zh-TW" dirty="0"/>
              <a:t>practice, content of interest is often given small </a:t>
            </a:r>
            <a:r>
              <a:rPr lang="en-US" altLang="zh-TW" dirty="0" smtClean="0"/>
              <a:t>or zero </a:t>
            </a:r>
            <a:r>
              <a:rPr lang="en-US" altLang="zh-TW" dirty="0"/>
              <a:t>disparities to minimize the </a:t>
            </a:r>
            <a:r>
              <a:rPr lang="en-US" altLang="zh-TW" dirty="0" err="1" smtClean="0">
                <a:solidFill>
                  <a:srgbClr val="FF0000"/>
                </a:solidFill>
              </a:rPr>
              <a:t>vergence</a:t>
            </a:r>
            <a:r>
              <a:rPr lang="en-US" altLang="zh-TW" dirty="0" smtClean="0">
                <a:solidFill>
                  <a:srgbClr val="FF0000"/>
                </a:solidFill>
              </a:rPr>
              <a:t>-accommodation</a:t>
            </a:r>
            <a:r>
              <a:rPr lang="en-US" altLang="zh-TW" dirty="0" smtClean="0"/>
              <a:t> conflict.</a:t>
            </a:r>
          </a:p>
          <a:p>
            <a:endParaRPr lang="en-US" altLang="zh-TW" dirty="0"/>
          </a:p>
          <a:p>
            <a:r>
              <a:rPr lang="en-US" altLang="zh-TW" dirty="0" smtClean="0"/>
              <a:t>Two </a:t>
            </a:r>
            <a:r>
              <a:rPr lang="en-US" altLang="zh-TW" dirty="0"/>
              <a:t>rules to compute knowledge-based stereo </a:t>
            </a:r>
            <a:r>
              <a:rPr lang="en-US" altLang="zh-TW" dirty="0" smtClean="0"/>
              <a:t>saliency.</a:t>
            </a:r>
          </a:p>
          <a:p>
            <a:pPr marL="0" indent="0">
              <a:buNone/>
            </a:pPr>
            <a:r>
              <a:rPr lang="en-US" altLang="zh-TW" dirty="0"/>
              <a:t>1. Objects with small disparity magnitudes (e.g. in </a:t>
            </a:r>
            <a:r>
              <a:rPr lang="en-US" altLang="zh-TW" dirty="0" smtClean="0"/>
              <a:t>the comfort </a:t>
            </a:r>
            <a:r>
              <a:rPr lang="en-US" altLang="zh-TW" dirty="0"/>
              <a:t>zone) tend to be </a:t>
            </a:r>
            <a:r>
              <a:rPr lang="en-US" altLang="zh-TW" dirty="0" smtClean="0"/>
              <a:t>salient.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 Objects popping out from the screen tend to be salient.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4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Stereoscopic Comfort Zone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47" y="1447800"/>
            <a:ext cx="4144709" cy="4572000"/>
          </a:xfrm>
        </p:spPr>
      </p:pic>
    </p:spTree>
    <p:extLst>
      <p:ext uri="{BB962C8B-B14F-4D97-AF65-F5344CB8AC3E}">
        <p14:creationId xmlns:p14="http://schemas.microsoft.com/office/powerpoint/2010/main" val="17669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Vergence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/>
          </a:bodyPr>
          <a:lstStyle/>
          <a:p>
            <a:r>
              <a:rPr lang="en-US" altLang="zh-TW" dirty="0"/>
              <a:t>A </a:t>
            </a:r>
            <a:r>
              <a:rPr lang="en-US" altLang="zh-TW" dirty="0" err="1"/>
              <a:t>vergence</a:t>
            </a:r>
            <a:r>
              <a:rPr lang="en-US" altLang="zh-TW" dirty="0"/>
              <a:t> is the simultaneous movement of both eyes in opposite directions to obtain or maintain single binocular </a:t>
            </a:r>
            <a:r>
              <a:rPr lang="en-US" altLang="zh-TW" dirty="0" smtClean="0"/>
              <a:t>vision.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The two eyes converge to point to the same object.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60" y="2392470"/>
            <a:ext cx="3175724" cy="35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Accommodation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Accommodation (</a:t>
            </a:r>
            <a:r>
              <a:rPr lang="en-US" altLang="zh-TW" dirty="0" err="1"/>
              <a:t>Acc</a:t>
            </a:r>
            <a:r>
              <a:rPr lang="en-US" altLang="zh-TW" dirty="0"/>
              <a:t>) is the process by which the vertebrate eye changes optical power to maintain a clear image (focus) on an object as its distance varies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13" y="2856209"/>
            <a:ext cx="3466671" cy="33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Objects with small disparity magnitudes (e.g. </a:t>
            </a:r>
            <a:r>
              <a:rPr lang="en-US" altLang="zh-TW" dirty="0">
                <a:solidFill>
                  <a:srgbClr val="FF0000"/>
                </a:solidFill>
              </a:rPr>
              <a:t>in the comfort zone</a:t>
            </a:r>
            <a:r>
              <a:rPr lang="en-US" altLang="zh-TW" dirty="0"/>
              <a:t>) tend to be </a:t>
            </a:r>
            <a:r>
              <a:rPr lang="en-US" altLang="zh-TW" dirty="0" smtClean="0"/>
              <a:t>salient.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/>
              <a:t>d</a:t>
            </a:r>
            <a:r>
              <a:rPr lang="en-US" altLang="zh-TW" dirty="0" err="1" smtClean="0"/>
              <a:t>max</a:t>
            </a:r>
            <a:r>
              <a:rPr lang="en-US" altLang="zh-TW" dirty="0" smtClean="0"/>
              <a:t>: </a:t>
            </a:r>
            <a:r>
              <a:rPr lang="en-US" altLang="zh-TW" dirty="0"/>
              <a:t>the </a:t>
            </a:r>
            <a:r>
              <a:rPr lang="en-US" altLang="zh-TW" dirty="0" smtClean="0"/>
              <a:t>maximal disparity.</a:t>
            </a:r>
          </a:p>
          <a:p>
            <a:r>
              <a:rPr lang="en-US" altLang="zh-TW" dirty="0" err="1" smtClean="0"/>
              <a:t>dmin</a:t>
            </a:r>
            <a:r>
              <a:rPr lang="en-US" altLang="zh-TW" dirty="0" smtClean="0"/>
              <a:t>: the minimal disparity.</a:t>
            </a:r>
            <a:endParaRPr lang="en-US" altLang="zh-TW" dirty="0"/>
          </a:p>
          <a:p>
            <a:r>
              <a:rPr lang="en-US" altLang="zh-TW" dirty="0" smtClean="0"/>
              <a:t>di: </a:t>
            </a:r>
            <a:r>
              <a:rPr lang="en-US" altLang="zh-TW" dirty="0"/>
              <a:t>the average disparity in region </a:t>
            </a:r>
            <a:r>
              <a:rPr lang="en-US" altLang="zh-TW" i="1" dirty="0" err="1" smtClean="0"/>
              <a:t>Ri</a:t>
            </a:r>
            <a:r>
              <a:rPr lang="en-US" altLang="zh-TW" i="1" dirty="0" smtClean="0"/>
              <a:t>.</a:t>
            </a:r>
            <a:endParaRPr lang="zh-TW" altLang="en-US" i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83607"/>
              </p:ext>
            </p:extLst>
          </p:nvPr>
        </p:nvGraphicFramePr>
        <p:xfrm>
          <a:off x="2915816" y="2414116"/>
          <a:ext cx="3240359" cy="173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1752480" imgH="939600" progId="Equation.DSMT4">
                  <p:embed/>
                </p:oleObj>
              </mc:Choice>
              <mc:Fallback>
                <p:oleObj name="Equation" r:id="rId3" imgW="17524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2414116"/>
                        <a:ext cx="3240359" cy="173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8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Objects </a:t>
            </a:r>
            <a:r>
              <a:rPr lang="en-US" altLang="zh-TW" dirty="0">
                <a:solidFill>
                  <a:srgbClr val="FF0000"/>
                </a:solidFill>
              </a:rPr>
              <a:t>popping out </a:t>
            </a:r>
            <a:r>
              <a:rPr lang="en-US" altLang="zh-TW" dirty="0"/>
              <a:t>from the screen tend to be salient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Objects with negative disparities are perceived </a:t>
            </a:r>
            <a:r>
              <a:rPr lang="en-US" altLang="zh-TW" dirty="0" smtClean="0"/>
              <a:t>popping out </a:t>
            </a:r>
            <a:r>
              <a:rPr lang="en-US" altLang="zh-TW" dirty="0"/>
              <a:t>from the screen. This suggests that the more negative </a:t>
            </a:r>
            <a:r>
              <a:rPr lang="en-US" altLang="zh-TW" dirty="0" smtClean="0"/>
              <a:t>an object’s </a:t>
            </a:r>
            <a:r>
              <a:rPr lang="en-US" altLang="zh-TW" dirty="0"/>
              <a:t>disparity is, the more it is perceived popping out.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33684"/>
              </p:ext>
            </p:extLst>
          </p:nvPr>
        </p:nvGraphicFramePr>
        <p:xfrm>
          <a:off x="3131840" y="2132856"/>
          <a:ext cx="2808312" cy="101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1269720" imgH="457200" progId="Equation.DSMT4">
                  <p:embed/>
                </p:oleObj>
              </mc:Choice>
              <mc:Fallback>
                <p:oleObj name="Equation" r:id="rId3" imgW="1269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2132856"/>
                        <a:ext cx="2808312" cy="1010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3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Rule 1 and Rule 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588"/>
            <a:ext cx="7772400" cy="3702423"/>
          </a:xfrm>
        </p:spPr>
      </p:pic>
    </p:spTree>
    <p:extLst>
      <p:ext uri="{BB962C8B-B14F-4D97-AF65-F5344CB8AC3E}">
        <p14:creationId xmlns:p14="http://schemas.microsoft.com/office/powerpoint/2010/main" val="30192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</a:p>
          <a:p>
            <a:r>
              <a:rPr lang="en-US" altLang="zh-TW" dirty="0" smtClean="0"/>
              <a:t>Introduction</a:t>
            </a:r>
            <a:endParaRPr lang="en-US" altLang="zh-TW" dirty="0" smtClean="0"/>
          </a:p>
          <a:p>
            <a:r>
              <a:rPr lang="en-US" altLang="zh-TW" dirty="0" smtClean="0"/>
              <a:t>Stereo Saliency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6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</a:t>
            </a:r>
            <a:r>
              <a:rPr lang="en-US" altLang="zh-TW" dirty="0" smtClean="0"/>
              <a:t>combine R1 and R2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When an </a:t>
            </a:r>
            <a:r>
              <a:rPr lang="en-US" altLang="zh-TW" dirty="0"/>
              <a:t>image </a:t>
            </a:r>
            <a:r>
              <a:rPr lang="en-US" altLang="zh-TW" dirty="0">
                <a:solidFill>
                  <a:srgbClr val="FF0000"/>
                </a:solidFill>
              </a:rPr>
              <a:t>only has negative disparities</a:t>
            </a:r>
            <a:r>
              <a:rPr lang="en-US" altLang="zh-TW" dirty="0"/>
              <a:t>, the whole scene </a:t>
            </a:r>
            <a:r>
              <a:rPr lang="en-US" altLang="zh-TW" dirty="0" smtClean="0"/>
              <a:t>is perceived </a:t>
            </a:r>
            <a:r>
              <a:rPr lang="en-US" altLang="zh-TW" dirty="0">
                <a:solidFill>
                  <a:srgbClr val="FF0000"/>
                </a:solidFill>
              </a:rPr>
              <a:t>popping out</a:t>
            </a:r>
            <a:r>
              <a:rPr lang="en-US" altLang="zh-TW" dirty="0"/>
              <a:t> from the screen.</a:t>
            </a:r>
            <a:endParaRPr lang="en-US" altLang="zh-TW" dirty="0" smtClean="0"/>
          </a:p>
          <a:p>
            <a:r>
              <a:rPr lang="en-US" altLang="zh-TW" dirty="0"/>
              <a:t>When an image </a:t>
            </a:r>
            <a:r>
              <a:rPr lang="en-US" altLang="zh-TW" dirty="0">
                <a:solidFill>
                  <a:srgbClr val="FF0000"/>
                </a:solidFill>
              </a:rPr>
              <a:t>has both negative and positive </a:t>
            </a:r>
            <a:r>
              <a:rPr lang="en-US" altLang="zh-TW" dirty="0" smtClean="0"/>
              <a:t>disparities, it </a:t>
            </a:r>
            <a:r>
              <a:rPr lang="en-US" altLang="zh-TW" dirty="0"/>
              <a:t>is more likely that the disparity distribution of this </a:t>
            </a:r>
            <a:r>
              <a:rPr lang="en-US" altLang="zh-TW" dirty="0" smtClean="0"/>
              <a:t>image </a:t>
            </a:r>
            <a:r>
              <a:rPr lang="en-US" altLang="zh-TW" dirty="0" smtClean="0">
                <a:solidFill>
                  <a:srgbClr val="FF0000"/>
                </a:solidFill>
              </a:rPr>
              <a:t>has </a:t>
            </a:r>
            <a:r>
              <a:rPr lang="en-US" altLang="zh-TW" dirty="0">
                <a:solidFill>
                  <a:srgbClr val="FF0000"/>
                </a:solidFill>
              </a:rPr>
              <a:t>been adjusted either manually or automatically</a:t>
            </a:r>
            <a:r>
              <a:rPr lang="en-US" altLang="zh-TW" dirty="0"/>
              <a:t> by </a:t>
            </a:r>
            <a:r>
              <a:rPr lang="en-US" altLang="zh-TW" dirty="0" smtClean="0"/>
              <a:t>the camera </a:t>
            </a:r>
            <a:r>
              <a:rPr lang="en-US" altLang="zh-TW" dirty="0"/>
              <a:t>to minimize the </a:t>
            </a:r>
            <a:r>
              <a:rPr lang="en-US" altLang="zh-TW" dirty="0" err="1"/>
              <a:t>vergence</a:t>
            </a:r>
            <a:r>
              <a:rPr lang="en-US" altLang="zh-TW" dirty="0"/>
              <a:t>-accommodation conflict.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        : </a:t>
            </a:r>
            <a:r>
              <a:rPr lang="en-US" altLang="zh-TW" dirty="0" smtClean="0"/>
              <a:t>the number </a:t>
            </a:r>
            <a:r>
              <a:rPr lang="en-US" altLang="zh-TW" dirty="0"/>
              <a:t>of pixels with a negative disparity </a:t>
            </a:r>
            <a:r>
              <a:rPr lang="en-US" altLang="zh-TW" dirty="0" smtClean="0"/>
              <a:t>and n is </a:t>
            </a:r>
            <a:r>
              <a:rPr lang="en-US" altLang="zh-TW" dirty="0"/>
              <a:t>the </a:t>
            </a:r>
            <a:r>
              <a:rPr lang="en-US" altLang="zh-TW" dirty="0" smtClean="0"/>
              <a:t>total number </a:t>
            </a:r>
            <a:r>
              <a:rPr lang="en-US" altLang="zh-TW" dirty="0"/>
              <a:t>of pixels in the image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γ: a </a:t>
            </a:r>
            <a:r>
              <a:rPr lang="en-US" altLang="zh-TW" dirty="0"/>
              <a:t>parameter with </a:t>
            </a:r>
            <a:r>
              <a:rPr lang="en-US" altLang="zh-TW" dirty="0" smtClean="0"/>
              <a:t>default value </a:t>
            </a:r>
            <a:r>
              <a:rPr lang="en-US" altLang="zh-TW" dirty="0"/>
              <a:t>0.5.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19995"/>
              </p:ext>
            </p:extLst>
          </p:nvPr>
        </p:nvGraphicFramePr>
        <p:xfrm>
          <a:off x="3203848" y="3891530"/>
          <a:ext cx="3168352" cy="10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2070000" imgH="685800" progId="Equation.DSMT4">
                  <p:embed/>
                </p:oleObj>
              </mc:Choice>
              <mc:Fallback>
                <p:oleObj name="Equation" r:id="rId3" imgW="20700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3891530"/>
                        <a:ext cx="3168352" cy="10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67469"/>
              </p:ext>
            </p:extLst>
          </p:nvPr>
        </p:nvGraphicFramePr>
        <p:xfrm>
          <a:off x="1259632" y="5013176"/>
          <a:ext cx="576064" cy="46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5013176"/>
                        <a:ext cx="576064" cy="460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7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common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Some </a:t>
            </a:r>
            <a:r>
              <a:rPr lang="en-US" altLang="zh-TW" dirty="0"/>
              <a:t>background regions </a:t>
            </a:r>
            <a:r>
              <a:rPr lang="en-US" altLang="zh-TW" dirty="0" smtClean="0"/>
              <a:t>will be </a:t>
            </a:r>
            <a:r>
              <a:rPr lang="en-US" altLang="zh-TW" dirty="0"/>
              <a:t>detected as salient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Disparities </a:t>
            </a:r>
            <a:r>
              <a:rPr lang="en-US" altLang="zh-TW" dirty="0"/>
              <a:t>change little in each row in </a:t>
            </a:r>
            <a:r>
              <a:rPr lang="en-US" altLang="zh-TW" dirty="0" smtClean="0"/>
              <a:t>background.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Compute </a:t>
            </a:r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local disparity contrast </a:t>
            </a:r>
            <a:r>
              <a:rPr lang="en-US" altLang="zh-TW" dirty="0"/>
              <a:t>along each </a:t>
            </a:r>
            <a:r>
              <a:rPr lang="en-US" altLang="zh-TW" dirty="0" smtClean="0"/>
              <a:t>row.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i="1" dirty="0" smtClean="0"/>
              <a:t>p</a:t>
            </a:r>
            <a:r>
              <a:rPr lang="en-US" altLang="zh-TW" dirty="0" smtClean="0"/>
              <a:t>: </a:t>
            </a:r>
            <a:r>
              <a:rPr lang="en-US" altLang="zh-TW" dirty="0"/>
              <a:t>a pixel in </a:t>
            </a:r>
            <a:r>
              <a:rPr lang="en-US" altLang="zh-TW" dirty="0" smtClean="0"/>
              <a:t>region </a:t>
            </a:r>
            <a:r>
              <a:rPr lang="en-US" altLang="zh-TW" i="1" dirty="0" err="1" smtClean="0"/>
              <a:t>Ri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i="1" dirty="0" err="1" smtClean="0"/>
              <a:t>dp</a:t>
            </a:r>
            <a:r>
              <a:rPr lang="en-US" altLang="zh-TW" dirty="0" smtClean="0"/>
              <a:t>: </a:t>
            </a:r>
            <a:r>
              <a:rPr lang="en-US" altLang="zh-TW" dirty="0"/>
              <a:t>its </a:t>
            </a:r>
            <a:r>
              <a:rPr lang="en-US" altLang="zh-TW" dirty="0" smtClean="0"/>
              <a:t>disparity</a:t>
            </a:r>
            <a:endParaRPr lang="en-US" altLang="zh-TW" dirty="0"/>
          </a:p>
          <a:p>
            <a:r>
              <a:rPr lang="en-US" altLang="zh-TW" dirty="0" smtClean="0"/>
              <a:t>     :the </a:t>
            </a:r>
            <a:r>
              <a:rPr lang="en-US" altLang="zh-TW" dirty="0"/>
              <a:t>average disparity of the row that </a:t>
            </a:r>
            <a:r>
              <a:rPr lang="en-US" altLang="zh-TW" dirty="0" smtClean="0"/>
              <a:t>contains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59594"/>
              </p:ext>
            </p:extLst>
          </p:nvPr>
        </p:nvGraphicFramePr>
        <p:xfrm>
          <a:off x="2843808" y="3414837"/>
          <a:ext cx="3403254" cy="87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1968480" imgH="507960" progId="Equation.DSMT4">
                  <p:embed/>
                </p:oleObj>
              </mc:Choice>
              <mc:Fallback>
                <p:oleObj name="Equation" r:id="rId3" imgW="1968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3414837"/>
                        <a:ext cx="3403254" cy="878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38107"/>
              </p:ext>
            </p:extLst>
          </p:nvPr>
        </p:nvGraphicFramePr>
        <p:xfrm>
          <a:off x="1241630" y="5229200"/>
          <a:ext cx="37804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190440" imgH="253800" progId="Equation.DSMT4">
                  <p:embed/>
                </p:oleObj>
              </mc:Choice>
              <mc:Fallback>
                <p:oleObj name="Equation" r:id="rId5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1630" y="5229200"/>
                        <a:ext cx="378042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0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 </a:t>
            </a:r>
            <a:r>
              <a:rPr lang="en-US" altLang="zh-TW" dirty="0"/>
              <a:t>contrast-based saliency analysis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5673"/>
            <a:ext cx="7772400" cy="4456253"/>
          </a:xfrm>
        </p:spPr>
      </p:pic>
    </p:spTree>
    <p:extLst>
      <p:ext uri="{BB962C8B-B14F-4D97-AF65-F5344CB8AC3E}">
        <p14:creationId xmlns:p14="http://schemas.microsoft.com/office/powerpoint/2010/main" val="2396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Final Stereo </a:t>
            </a:r>
            <a:r>
              <a:rPr lang="en-US" altLang="zh-TW" dirty="0"/>
              <a:t>Saliency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Multiplies </a:t>
            </a:r>
            <a:r>
              <a:rPr lang="en-US" altLang="zh-TW" dirty="0"/>
              <a:t>the global disparity </a:t>
            </a:r>
            <a:r>
              <a:rPr lang="en-US" altLang="zh-TW" dirty="0" smtClean="0"/>
              <a:t>contrast-based </a:t>
            </a:r>
            <a:r>
              <a:rPr lang="en-US" altLang="zh-TW" dirty="0"/>
              <a:t>saliency </a:t>
            </a:r>
            <a:r>
              <a:rPr lang="en-US" altLang="zh-TW" dirty="0" err="1"/>
              <a:t>Sc</a:t>
            </a:r>
            <a:r>
              <a:rPr lang="en-US" altLang="zh-TW" dirty="0"/>
              <a:t> with the domain knowledge-based </a:t>
            </a:r>
            <a:r>
              <a:rPr lang="en-US" altLang="zh-TW" dirty="0" smtClean="0"/>
              <a:t>saliency </a:t>
            </a:r>
            <a:r>
              <a:rPr lang="en-US" altLang="zh-TW" dirty="0" err="1" smtClean="0"/>
              <a:t>Sr</a:t>
            </a:r>
            <a:r>
              <a:rPr lang="en-US" altLang="zh-TW" dirty="0" smtClean="0"/>
              <a:t> as </a:t>
            </a:r>
            <a:r>
              <a:rPr lang="en-US" altLang="zh-TW" dirty="0"/>
              <a:t>the final stereo saliency.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353882"/>
              </p:ext>
            </p:extLst>
          </p:nvPr>
        </p:nvGraphicFramePr>
        <p:xfrm>
          <a:off x="2824212" y="2924944"/>
          <a:ext cx="3331964" cy="5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4212" y="2924944"/>
                        <a:ext cx="3331964" cy="58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9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Database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here </a:t>
            </a:r>
            <a:r>
              <a:rPr lang="en-US" altLang="zh-TW" dirty="0"/>
              <a:t>is no </a:t>
            </a:r>
            <a:r>
              <a:rPr lang="en-US" altLang="zh-TW" dirty="0" smtClean="0"/>
              <a:t>publicly available </a:t>
            </a:r>
            <a:r>
              <a:rPr lang="en-US" altLang="zh-TW" dirty="0"/>
              <a:t>stereoscopic image database for saliency analysis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1250 stereoscopic images </a:t>
            </a:r>
            <a:r>
              <a:rPr lang="en-US" altLang="zh-TW" dirty="0" smtClean="0"/>
              <a:t>from Flickr, </a:t>
            </a:r>
            <a:r>
              <a:rPr lang="en-US" altLang="zh-TW" dirty="0"/>
              <a:t>Stereoscopic Image </a:t>
            </a:r>
            <a:r>
              <a:rPr lang="en-US" altLang="zh-TW" dirty="0" smtClean="0"/>
              <a:t>Gallery, and NVIDIA </a:t>
            </a:r>
            <a:r>
              <a:rPr lang="en-US" altLang="zh-TW" dirty="0"/>
              <a:t>3D </a:t>
            </a:r>
            <a:r>
              <a:rPr lang="en-US" altLang="zh-TW" dirty="0" smtClean="0"/>
              <a:t>Vision Live.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hree </a:t>
            </a:r>
            <a:r>
              <a:rPr lang="en-US" altLang="zh-TW" dirty="0"/>
              <a:t>users are asked to enclose the </a:t>
            </a:r>
            <a:r>
              <a:rPr lang="en-US" altLang="zh-TW" dirty="0" smtClean="0"/>
              <a:t>most salient </a:t>
            </a:r>
            <a:r>
              <a:rPr lang="en-US" altLang="zh-TW" dirty="0"/>
              <a:t>object in each image with a </a:t>
            </a:r>
            <a:r>
              <a:rPr lang="en-US" altLang="zh-TW" dirty="0" smtClean="0"/>
              <a:t>rectangle.</a:t>
            </a:r>
          </a:p>
          <a:p>
            <a:r>
              <a:rPr lang="en-US" altLang="zh-TW" dirty="0"/>
              <a:t>R</a:t>
            </a:r>
            <a:r>
              <a:rPr lang="en-US" altLang="zh-TW" dirty="0" smtClean="0"/>
              <a:t>emove </a:t>
            </a:r>
            <a:r>
              <a:rPr lang="en-US" altLang="zh-TW" dirty="0"/>
              <a:t>the images with the least consistent labels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sk </a:t>
            </a:r>
            <a:r>
              <a:rPr lang="en-US" altLang="zh-TW" dirty="0"/>
              <a:t>a user to manually segment the salient </a:t>
            </a:r>
            <a:r>
              <a:rPr lang="en-US" altLang="zh-TW" dirty="0" smtClean="0"/>
              <a:t>object.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1000 </a:t>
            </a:r>
            <a:r>
              <a:rPr lang="en-US" altLang="zh-TW" dirty="0">
                <a:solidFill>
                  <a:srgbClr val="FF0000"/>
                </a:solidFill>
              </a:rPr>
              <a:t>stereoscopic </a:t>
            </a:r>
            <a:r>
              <a:rPr lang="en-US" altLang="zh-TW" dirty="0" smtClean="0">
                <a:solidFill>
                  <a:srgbClr val="FF0000"/>
                </a:solidFill>
              </a:rPr>
              <a:t>images with human-labeled mask.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Benchmark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The first image was consistently labeled </a:t>
            </a:r>
            <a:r>
              <a:rPr lang="en-US" altLang="zh-TW" dirty="0" smtClean="0"/>
              <a:t>by three </a:t>
            </a:r>
            <a:r>
              <a:rPr lang="en-US" altLang="zh-TW" dirty="0"/>
              <a:t>users and was included into our dataset. </a:t>
            </a:r>
            <a:endParaRPr lang="en-US" altLang="zh-TW" dirty="0" smtClean="0"/>
          </a:p>
          <a:p>
            <a:r>
              <a:rPr lang="en-US" altLang="zh-TW" dirty="0" smtClean="0"/>
              <a:t>Its </a:t>
            </a:r>
            <a:r>
              <a:rPr lang="en-US" altLang="zh-TW" dirty="0"/>
              <a:t>salient </a:t>
            </a:r>
            <a:r>
              <a:rPr lang="en-US" altLang="zh-TW" dirty="0" smtClean="0"/>
              <a:t>object mask </a:t>
            </a:r>
            <a:r>
              <a:rPr lang="en-US" altLang="zh-TW" dirty="0"/>
              <a:t>is shown in the middle.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last image was not </a:t>
            </a:r>
            <a:r>
              <a:rPr lang="en-US" altLang="zh-TW" dirty="0" smtClean="0"/>
              <a:t>consistently labeled </a:t>
            </a:r>
            <a:r>
              <a:rPr lang="en-US" altLang="zh-TW" dirty="0"/>
              <a:t>and was removed from our </a:t>
            </a:r>
            <a:r>
              <a:rPr lang="en-US" altLang="zh-TW" dirty="0" smtClean="0"/>
              <a:t>dataset.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3687619"/>
            <a:ext cx="8773750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E</a:t>
            </a:r>
            <a:r>
              <a:rPr lang="en-US" altLang="zh-TW" dirty="0" smtClean="0"/>
              <a:t>valuate </a:t>
            </a:r>
            <a:r>
              <a:rPr lang="en-US" altLang="zh-TW" dirty="0"/>
              <a:t>the three saliency maps from our </a:t>
            </a:r>
            <a:r>
              <a:rPr lang="en-US" altLang="zh-TW" dirty="0" smtClean="0"/>
              <a:t>methods</a:t>
            </a:r>
            <a:r>
              <a:rPr lang="en-US" altLang="zh-TW" dirty="0"/>
              <a:t>, namely global disparity contrast-based stereo </a:t>
            </a:r>
            <a:r>
              <a:rPr lang="en-US" altLang="zh-TW" dirty="0" smtClean="0"/>
              <a:t>saliency (CSS), </a:t>
            </a:r>
            <a:r>
              <a:rPr lang="en-US" altLang="zh-TW" dirty="0"/>
              <a:t>knowledge-assisted stereo </a:t>
            </a:r>
            <a:r>
              <a:rPr lang="en-US" altLang="zh-TW" dirty="0" smtClean="0"/>
              <a:t>saliency (KSS), </a:t>
            </a:r>
            <a:r>
              <a:rPr lang="en-US" altLang="zh-TW" dirty="0"/>
              <a:t>and their combination (SS</a:t>
            </a:r>
            <a:r>
              <a:rPr lang="en-US" altLang="zh-TW" dirty="0" smtClean="0"/>
              <a:t>).</a:t>
            </a:r>
          </a:p>
          <a:p>
            <a:pPr algn="just"/>
            <a:r>
              <a:rPr lang="en-US" altLang="zh-TW" dirty="0" smtClean="0"/>
              <a:t>Selected </a:t>
            </a:r>
            <a:r>
              <a:rPr lang="en-US" altLang="zh-TW" dirty="0"/>
              <a:t>six state-of-the-art saliency </a:t>
            </a:r>
            <a:r>
              <a:rPr lang="en-US" altLang="zh-TW" dirty="0" smtClean="0"/>
              <a:t>detection </a:t>
            </a:r>
            <a:r>
              <a:rPr lang="en-US" altLang="zh-TW" dirty="0"/>
              <a:t>methods, including </a:t>
            </a:r>
            <a:r>
              <a:rPr lang="en-US" altLang="zh-TW" dirty="0" smtClean="0"/>
              <a:t>RC, </a:t>
            </a:r>
            <a:r>
              <a:rPr lang="en-US" altLang="zh-TW" dirty="0"/>
              <a:t>CA </a:t>
            </a:r>
            <a:r>
              <a:rPr lang="en-US" altLang="zh-TW" dirty="0" smtClean="0"/>
              <a:t> GB, FT, SR, </a:t>
            </a:r>
            <a:r>
              <a:rPr lang="en-US" altLang="zh-TW" dirty="0"/>
              <a:t>and </a:t>
            </a:r>
            <a:r>
              <a:rPr lang="en-US" altLang="zh-TW" dirty="0" smtClean="0"/>
              <a:t>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8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 Examples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24474"/>
            <a:ext cx="7772400" cy="4018651"/>
          </a:xfrm>
        </p:spPr>
      </p:pic>
    </p:spTree>
    <p:extLst>
      <p:ext uri="{BB962C8B-B14F-4D97-AF65-F5344CB8AC3E}">
        <p14:creationId xmlns:p14="http://schemas.microsoft.com/office/powerpoint/2010/main" val="34612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Precision and Recall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" y="1988840"/>
            <a:ext cx="9052898" cy="3312368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36374"/>
            <a:ext cx="7488832" cy="40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Automatic Salient Object Segmentation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</a:t>
            </a:r>
            <a:r>
              <a:rPr lang="en-US" altLang="zh-TW" dirty="0" smtClean="0"/>
              <a:t>nitializes </a:t>
            </a:r>
            <a:r>
              <a:rPr lang="en-US" altLang="zh-TW" dirty="0"/>
              <a:t>the segmentation with a </a:t>
            </a:r>
            <a:r>
              <a:rPr lang="en-US" altLang="zh-TW" dirty="0" err="1" smtClean="0"/>
              <a:t>binarized</a:t>
            </a:r>
            <a:r>
              <a:rPr lang="en-US" altLang="zh-TW" dirty="0" smtClean="0"/>
              <a:t> </a:t>
            </a:r>
            <a:r>
              <a:rPr lang="en-US" altLang="zh-TW" dirty="0"/>
              <a:t>saliency map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 threshold which </a:t>
            </a:r>
            <a:r>
              <a:rPr lang="en-US" altLang="zh-TW" dirty="0" smtClean="0"/>
              <a:t>gives 95% recall </a:t>
            </a:r>
            <a:r>
              <a:rPr lang="en-US" altLang="zh-TW" dirty="0"/>
              <a:t>rate in the previous </a:t>
            </a:r>
            <a:r>
              <a:rPr lang="en-US" altLang="zh-TW" dirty="0" smtClean="0"/>
              <a:t>experiment</a:t>
            </a:r>
          </a:p>
          <a:p>
            <a:pPr algn="just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Grab-Cut method </a:t>
            </a:r>
            <a:r>
              <a:rPr lang="en-US" altLang="zh-TW" dirty="0" smtClean="0"/>
              <a:t>is </a:t>
            </a:r>
            <a:r>
              <a:rPr lang="en-US" altLang="zh-TW" dirty="0"/>
              <a:t>extended to take the </a:t>
            </a:r>
            <a:r>
              <a:rPr lang="en-US" altLang="zh-TW" dirty="0" err="1"/>
              <a:t>binarized</a:t>
            </a:r>
            <a:r>
              <a:rPr lang="en-US" altLang="zh-TW" dirty="0"/>
              <a:t> </a:t>
            </a:r>
            <a:r>
              <a:rPr lang="en-US" altLang="zh-TW" dirty="0" smtClean="0"/>
              <a:t>saliency map </a:t>
            </a:r>
            <a:r>
              <a:rPr lang="en-US" altLang="zh-TW" dirty="0"/>
              <a:t>as input and is iteratively applied </a:t>
            </a:r>
            <a:r>
              <a:rPr lang="en-US" altLang="zh-TW" dirty="0" smtClean="0"/>
              <a:t>to segmentation.</a:t>
            </a:r>
          </a:p>
          <a:p>
            <a:pPr algn="just"/>
            <a:r>
              <a:rPr lang="en-US" altLang="zh-TW" dirty="0"/>
              <a:t>U</a:t>
            </a:r>
            <a:r>
              <a:rPr lang="en-US" altLang="zh-TW" dirty="0" smtClean="0"/>
              <a:t>se </a:t>
            </a:r>
            <a:r>
              <a:rPr lang="en-US" altLang="zh-TW" dirty="0"/>
              <a:t>both color and </a:t>
            </a:r>
            <a:r>
              <a:rPr lang="en-US" altLang="zh-TW" dirty="0" smtClean="0"/>
              <a:t>disparity to </a:t>
            </a:r>
            <a:r>
              <a:rPr lang="en-US" altLang="zh-TW" dirty="0"/>
              <a:t>compute the difference between two pixels in the Grab-Cut framework.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624736" cy="5256529"/>
          </a:xfrm>
        </p:spPr>
      </p:pic>
    </p:spTree>
    <p:extLst>
      <p:ext uri="{BB962C8B-B14F-4D97-AF65-F5344CB8AC3E}">
        <p14:creationId xmlns:p14="http://schemas.microsoft.com/office/powerpoint/2010/main" val="26381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Precision and Recall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2976"/>
            <a:ext cx="7772400" cy="404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 Examples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20" y="1447800"/>
            <a:ext cx="6709819" cy="5149552"/>
          </a:xfrm>
        </p:spPr>
      </p:pic>
    </p:spTree>
    <p:extLst>
      <p:ext uri="{BB962C8B-B14F-4D97-AF65-F5344CB8AC3E}">
        <p14:creationId xmlns:p14="http://schemas.microsoft.com/office/powerpoint/2010/main" val="28672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Limitations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P</a:t>
            </a:r>
            <a:r>
              <a:rPr lang="en-US" altLang="zh-TW" dirty="0" smtClean="0"/>
              <a:t>erformance </a:t>
            </a:r>
            <a:r>
              <a:rPr lang="en-US" altLang="zh-TW" dirty="0"/>
              <a:t>of </a:t>
            </a:r>
            <a:r>
              <a:rPr lang="en-US" altLang="zh-TW" dirty="0" smtClean="0"/>
              <a:t>the</a:t>
            </a:r>
            <a:r>
              <a:rPr lang="en-US" altLang="zh-TW" dirty="0" smtClean="0"/>
              <a:t> </a:t>
            </a:r>
            <a:r>
              <a:rPr lang="en-US" altLang="zh-TW" dirty="0"/>
              <a:t>methods depend on the </a:t>
            </a:r>
            <a:r>
              <a:rPr lang="en-US" altLang="zh-TW" dirty="0" smtClean="0"/>
              <a:t>quality of </a:t>
            </a:r>
            <a:r>
              <a:rPr lang="en-US" altLang="zh-TW" dirty="0"/>
              <a:t>disparity maps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S</a:t>
            </a:r>
            <a:r>
              <a:rPr lang="en-US" altLang="zh-TW" dirty="0" smtClean="0"/>
              <a:t>tereo </a:t>
            </a:r>
            <a:r>
              <a:rPr lang="en-US" altLang="zh-TW" dirty="0"/>
              <a:t>saliency is useful only if a salient </a:t>
            </a:r>
            <a:r>
              <a:rPr lang="en-US" altLang="zh-TW" dirty="0" smtClean="0"/>
              <a:t>object stays </a:t>
            </a:r>
            <a:r>
              <a:rPr lang="en-US" altLang="zh-TW" dirty="0"/>
              <a:t>at a different depth than its surroundings. This is </a:t>
            </a:r>
            <a:r>
              <a:rPr lang="en-US" altLang="zh-TW" dirty="0" smtClean="0"/>
              <a:t>the same </a:t>
            </a:r>
            <a:r>
              <a:rPr lang="en-US" altLang="zh-TW" dirty="0"/>
              <a:t>as saliency analysis w.r.t other visual features.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If </a:t>
            </a:r>
            <a:r>
              <a:rPr lang="en-US" altLang="zh-TW" dirty="0" smtClean="0"/>
              <a:t>an object </a:t>
            </a:r>
            <a:r>
              <a:rPr lang="en-US" altLang="zh-TW" dirty="0"/>
              <a:t>cannot be separated from the background w.r.t </a:t>
            </a:r>
            <a:r>
              <a:rPr lang="en-US" altLang="zh-TW" dirty="0" smtClean="0"/>
              <a:t>one feature</a:t>
            </a:r>
            <a:r>
              <a:rPr lang="en-US" altLang="zh-TW" dirty="0"/>
              <a:t>, the saliency analysis based on that feature fails.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0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</a:t>
            </a:r>
            <a:r>
              <a:rPr lang="en-US" altLang="zh-TW" dirty="0" smtClean="0"/>
              <a:t>wo </a:t>
            </a:r>
            <a:r>
              <a:rPr lang="en-US" altLang="zh-TW" dirty="0"/>
              <a:t>methods for stereo saliency detection.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The first </a:t>
            </a:r>
            <a:r>
              <a:rPr lang="en-US" altLang="zh-TW" dirty="0"/>
              <a:t>method computes stereo saliency based on global </a:t>
            </a:r>
            <a:r>
              <a:rPr lang="en-US" altLang="zh-TW" dirty="0" smtClean="0"/>
              <a:t>disparity </a:t>
            </a:r>
            <a:r>
              <a:rPr lang="en-US" altLang="zh-TW" dirty="0"/>
              <a:t>contrast.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The </a:t>
            </a:r>
            <a:r>
              <a:rPr lang="en-US" altLang="zh-TW" dirty="0"/>
              <a:t>second method makes use of </a:t>
            </a:r>
            <a:r>
              <a:rPr lang="en-US" altLang="zh-TW" dirty="0" smtClean="0"/>
              <a:t>the stereoscopic </a:t>
            </a:r>
            <a:r>
              <a:rPr lang="en-US" altLang="zh-TW" dirty="0"/>
              <a:t>rules for </a:t>
            </a:r>
            <a:r>
              <a:rPr lang="en-US" altLang="zh-TW" dirty="0" smtClean="0"/>
              <a:t>saliency </a:t>
            </a:r>
            <a:r>
              <a:rPr lang="en-US" altLang="zh-TW" dirty="0"/>
              <a:t>estimation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Experiments showed </a:t>
            </a:r>
            <a:r>
              <a:rPr lang="en-US" altLang="zh-TW" dirty="0"/>
              <a:t>that stereo saliency is a useful complement to </a:t>
            </a:r>
            <a:r>
              <a:rPr lang="en-US" altLang="zh-TW" dirty="0" smtClean="0"/>
              <a:t>existing </a:t>
            </a:r>
            <a:r>
              <a:rPr lang="en-US" altLang="zh-TW" dirty="0"/>
              <a:t>visual saliency analysis and </a:t>
            </a:r>
            <a:r>
              <a:rPr lang="en-US" altLang="zh-TW" dirty="0" smtClean="0"/>
              <a:t>the </a:t>
            </a:r>
            <a:r>
              <a:rPr lang="en-US" altLang="zh-TW" dirty="0"/>
              <a:t>methods are able </a:t>
            </a:r>
            <a:r>
              <a:rPr lang="en-US" altLang="zh-TW" dirty="0" smtClean="0"/>
              <a:t>to achieve </a:t>
            </a:r>
            <a:r>
              <a:rPr lang="en-US" altLang="zh-TW" dirty="0"/>
              <a:t>high-quality stereo saliency detection results.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/>
              <a:t>Yuzhen</a:t>
            </a:r>
            <a:r>
              <a:rPr lang="en-US" altLang="zh-TW" dirty="0"/>
              <a:t> </a:t>
            </a:r>
            <a:r>
              <a:rPr lang="en-US" altLang="zh-TW" dirty="0" err="1"/>
              <a:t>Niu</a:t>
            </a:r>
            <a:r>
              <a:rPr lang="en-US" altLang="zh-TW" dirty="0"/>
              <a:t>, </a:t>
            </a:r>
            <a:r>
              <a:rPr lang="en-US" altLang="zh-TW" dirty="0" err="1"/>
              <a:t>Yujie</a:t>
            </a:r>
            <a:r>
              <a:rPr lang="en-US" altLang="zh-TW" dirty="0"/>
              <a:t> </a:t>
            </a:r>
            <a:r>
              <a:rPr lang="en-US" altLang="zh-TW" dirty="0" err="1"/>
              <a:t>Geng</a:t>
            </a:r>
            <a:r>
              <a:rPr lang="en-US" altLang="zh-TW" dirty="0"/>
              <a:t>, </a:t>
            </a:r>
            <a:r>
              <a:rPr lang="en-US" altLang="zh-TW" dirty="0" err="1"/>
              <a:t>Xueqing</a:t>
            </a:r>
            <a:r>
              <a:rPr lang="en-US" altLang="zh-TW" dirty="0"/>
              <a:t> Li, and </a:t>
            </a:r>
            <a:r>
              <a:rPr lang="en-US" altLang="zh-TW" dirty="0" err="1"/>
              <a:t>Feng</a:t>
            </a:r>
            <a:r>
              <a:rPr lang="en-US" altLang="zh-TW" dirty="0"/>
              <a:t> Liu. Leveraging Stereopsis for Saliency Analysis. </a:t>
            </a:r>
            <a:r>
              <a:rPr lang="en-US" altLang="zh-TW" i="1" dirty="0" smtClean="0"/>
              <a:t>IEEE </a:t>
            </a:r>
            <a:r>
              <a:rPr lang="en-US" altLang="zh-TW" i="1" dirty="0"/>
              <a:t>CVPR </a:t>
            </a:r>
            <a:r>
              <a:rPr lang="en-US" altLang="zh-TW" dirty="0"/>
              <a:t>2012.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06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>
                <a:solidFill>
                  <a:srgbClr val="FF0000"/>
                </a:solidFill>
              </a:rPr>
              <a:t>Stereopsis</a:t>
            </a:r>
            <a:r>
              <a:rPr lang="en-US" altLang="zh-TW" dirty="0"/>
              <a:t> provides an additional depth cue and plays </a:t>
            </a:r>
            <a:r>
              <a:rPr lang="en-US" altLang="zh-TW" dirty="0" smtClean="0"/>
              <a:t>an important </a:t>
            </a:r>
            <a:r>
              <a:rPr lang="en-US" altLang="zh-TW" dirty="0"/>
              <a:t>role in the human vision system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Two approaches:</a:t>
            </a:r>
          </a:p>
          <a:p>
            <a:pPr marL="320040" lvl="1" indent="0" algn="just">
              <a:buNone/>
            </a:pPr>
            <a:r>
              <a:rPr lang="en-US" altLang="zh-TW" dirty="0"/>
              <a:t>-</a:t>
            </a:r>
            <a:r>
              <a:rPr lang="en-US" altLang="zh-TW" dirty="0" smtClean="0"/>
              <a:t> </a:t>
            </a:r>
            <a:r>
              <a:rPr lang="en-US" altLang="zh-TW" dirty="0"/>
              <a:t>computes stereo saliency based </a:t>
            </a:r>
            <a:r>
              <a:rPr lang="en-US" altLang="zh-TW" dirty="0" smtClean="0"/>
              <a:t>on the </a:t>
            </a:r>
            <a:r>
              <a:rPr lang="en-US" altLang="zh-TW" dirty="0"/>
              <a:t>global disparity contrast in the input image. </a:t>
            </a:r>
          </a:p>
          <a:p>
            <a:pPr marL="320040" lvl="1" indent="0" algn="just">
              <a:buNone/>
            </a:pPr>
            <a:r>
              <a:rPr lang="en-US" altLang="zh-TW" dirty="0" smtClean="0"/>
              <a:t>- leverages </a:t>
            </a:r>
            <a:r>
              <a:rPr lang="en-US" altLang="zh-TW" dirty="0"/>
              <a:t>domain knowledge in stereoscopic </a:t>
            </a:r>
            <a:r>
              <a:rPr lang="en-US" altLang="zh-TW" dirty="0" smtClean="0"/>
              <a:t>photography.</a:t>
            </a:r>
          </a:p>
          <a:p>
            <a:pPr lvl="1">
              <a:buFontTx/>
              <a:buChar char="-"/>
            </a:pPr>
            <a:endParaRPr lang="en-US" altLang="zh-TW" dirty="0" smtClean="0"/>
          </a:p>
          <a:p>
            <a:pPr marL="274320" lvl="1" indent="-274320" algn="just">
              <a:spcBef>
                <a:spcPts val="580"/>
              </a:spcBef>
              <a:buClr>
                <a:srgbClr val="D34817"/>
              </a:buClr>
            </a:pPr>
            <a:r>
              <a:rPr lang="en-US" altLang="zh-TW" dirty="0" smtClean="0">
                <a:solidFill>
                  <a:prstClr val="black"/>
                </a:solidFill>
              </a:rPr>
              <a:t>Build </a:t>
            </a:r>
            <a:r>
              <a:rPr lang="en-US" altLang="zh-TW" dirty="0">
                <a:solidFill>
                  <a:prstClr val="black"/>
                </a:solidFill>
              </a:rPr>
              <a:t>a stereo saliency analysis benchmark dataset that contains 1000 stereoscopic images with salient object masks.</a:t>
            </a:r>
          </a:p>
          <a:p>
            <a:pPr marL="32004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65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Stereopsis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Stereopsis is a process in visual perception leading to the perception of depth from retinal </a:t>
            </a:r>
            <a:r>
              <a:rPr lang="en-US" altLang="zh-TW" dirty="0" smtClean="0"/>
              <a:t>disparities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/>
              <a:t>C</a:t>
            </a:r>
            <a:r>
              <a:rPr lang="en-US" altLang="zh-TW" dirty="0" smtClean="0"/>
              <a:t>reated </a:t>
            </a:r>
            <a:r>
              <a:rPr lang="en-US" altLang="zh-TW" dirty="0"/>
              <a:t>by projecting two slightly different images onto the retinas of the two eyes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Stereoscopic depth often enables people </a:t>
            </a:r>
            <a:r>
              <a:rPr lang="en-US" altLang="zh-TW" dirty="0" smtClean="0"/>
              <a:t>to identify </a:t>
            </a:r>
            <a:r>
              <a:rPr lang="en-US" altLang="zh-TW" dirty="0"/>
              <a:t>objects from the background with similar visual </a:t>
            </a:r>
            <a:r>
              <a:rPr lang="en-US" altLang="zh-TW" dirty="0" smtClean="0"/>
              <a:t>attributes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03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Stereo Saliency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Compute </a:t>
            </a:r>
            <a:r>
              <a:rPr lang="en-US" altLang="zh-TW" dirty="0"/>
              <a:t>stereo saliency from the </a:t>
            </a:r>
            <a:r>
              <a:rPr lang="en-US" altLang="zh-TW" dirty="0" smtClean="0">
                <a:solidFill>
                  <a:srgbClr val="FF0000"/>
                </a:solidFill>
              </a:rPr>
              <a:t>disparity map </a:t>
            </a:r>
            <a:r>
              <a:rPr lang="en-US" altLang="zh-TW" dirty="0"/>
              <a:t>between the left and right view of a stereoscopic image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Low-level </a:t>
            </a:r>
            <a:r>
              <a:rPr lang="en-US" altLang="zh-TW" dirty="0"/>
              <a:t>disparity </a:t>
            </a:r>
            <a:r>
              <a:rPr lang="en-US" altLang="zh-TW" dirty="0" smtClean="0"/>
              <a:t>contrast</a:t>
            </a:r>
            <a:endParaRPr lang="en-US" altLang="zh-TW" dirty="0" smtClean="0"/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Unique domain </a:t>
            </a:r>
            <a:r>
              <a:rPr lang="en-US" altLang="zh-TW" dirty="0"/>
              <a:t>knowledge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71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Disparity Map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Estimates </a:t>
            </a:r>
            <a:r>
              <a:rPr lang="en-US" altLang="zh-TW" dirty="0"/>
              <a:t>a disparity map from </a:t>
            </a:r>
            <a:r>
              <a:rPr lang="en-US" altLang="zh-TW" dirty="0" smtClean="0"/>
              <a:t>the left </a:t>
            </a:r>
            <a:r>
              <a:rPr lang="en-US" altLang="zh-TW" dirty="0"/>
              <a:t>and right view of a stereoscopic image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Dense </a:t>
            </a:r>
            <a:r>
              <a:rPr lang="en-US" altLang="zh-TW" dirty="0" smtClean="0"/>
              <a:t>disparity </a:t>
            </a:r>
            <a:r>
              <a:rPr lang="en-US" altLang="zh-TW" dirty="0"/>
              <a:t>map is obtained from stereo </a:t>
            </a:r>
            <a:r>
              <a:rPr lang="en-US" altLang="zh-TW" dirty="0" smtClean="0"/>
              <a:t>matching.</a:t>
            </a:r>
          </a:p>
          <a:p>
            <a:pPr algn="just"/>
            <a:r>
              <a:rPr lang="en-US" altLang="zh-TW" dirty="0" smtClean="0"/>
              <a:t>Apply </a:t>
            </a:r>
            <a:r>
              <a:rPr lang="en-US" altLang="zh-TW" dirty="0"/>
              <a:t>the SIFT flow method to disparity </a:t>
            </a:r>
            <a:r>
              <a:rPr lang="en-US" altLang="zh-TW" dirty="0" smtClean="0"/>
              <a:t>estimation </a:t>
            </a:r>
            <a:r>
              <a:rPr lang="en-US" altLang="zh-TW" dirty="0"/>
              <a:t>for its </a:t>
            </a:r>
            <a:r>
              <a:rPr lang="en-US" altLang="zh-TW" dirty="0" smtClean="0"/>
              <a:t>robustness.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4" y="1541517"/>
            <a:ext cx="7772400" cy="4384566"/>
          </a:xfrm>
        </p:spPr>
      </p:pic>
    </p:spTree>
    <p:extLst>
      <p:ext uri="{BB962C8B-B14F-4D97-AF65-F5344CB8AC3E}">
        <p14:creationId xmlns:p14="http://schemas.microsoft.com/office/powerpoint/2010/main" val="1867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solidFill>
                  <a:srgbClr val="696464"/>
                </a:solidFill>
              </a:rPr>
              <a:t>Stereo Saliency from Disparity Contrast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When taking a photo, people tend to </a:t>
            </a:r>
            <a:r>
              <a:rPr lang="en-US" altLang="zh-TW" dirty="0" smtClean="0"/>
              <a:t>place an </a:t>
            </a:r>
            <a:r>
              <a:rPr lang="en-US" altLang="zh-TW" dirty="0"/>
              <a:t>important object at a different depth level than the </a:t>
            </a:r>
            <a:r>
              <a:rPr lang="en-US" altLang="zh-TW" dirty="0" smtClean="0"/>
              <a:t>others.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Extend </a:t>
            </a:r>
            <a:r>
              <a:rPr lang="en-US" altLang="zh-TW" dirty="0"/>
              <a:t>a recent color contrast-based saliency </a:t>
            </a:r>
            <a:r>
              <a:rPr lang="en-US" altLang="zh-TW" dirty="0" smtClean="0"/>
              <a:t>detection method </a:t>
            </a:r>
            <a:r>
              <a:rPr lang="en-US" altLang="zh-TW" dirty="0"/>
              <a:t>from Cheng </a:t>
            </a:r>
            <a:r>
              <a:rPr lang="en-US" altLang="zh-TW" i="1" dirty="0"/>
              <a:t>et </a:t>
            </a:r>
            <a:r>
              <a:rPr lang="en-US" altLang="zh-TW" i="1" dirty="0" smtClean="0"/>
              <a:t>al </a:t>
            </a:r>
            <a:r>
              <a:rPr lang="en-US" altLang="zh-TW" dirty="0" smtClean="0"/>
              <a:t>(RC).</a:t>
            </a:r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Consider </a:t>
            </a:r>
            <a:r>
              <a:rPr lang="en-US" altLang="zh-TW" dirty="0"/>
              <a:t>both color and disparity during </a:t>
            </a:r>
            <a:r>
              <a:rPr lang="en-US" altLang="zh-TW" dirty="0" smtClean="0"/>
              <a:t>segmentation </a:t>
            </a:r>
            <a:r>
              <a:rPr lang="en-US" altLang="zh-TW" dirty="0"/>
              <a:t>by treating the disparity value as a fourth channel.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8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10065</TotalTime>
  <Words>1216</Words>
  <Application>Microsoft Office PowerPoint</Application>
  <PresentationFormat>如螢幕大小 (4:3)</PresentationFormat>
  <Paragraphs>149</Paragraphs>
  <Slides>35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38" baseType="lpstr">
      <vt:lpstr>公正</vt:lpstr>
      <vt:lpstr>Equation</vt:lpstr>
      <vt:lpstr>MathType 6.0 Equation</vt:lpstr>
      <vt:lpstr>Leveraging Stereopsis for Saliency Analysis, CVPR 2012</vt:lpstr>
      <vt:lpstr>Outline</vt:lpstr>
      <vt:lpstr>Abstract</vt:lpstr>
      <vt:lpstr>Introduction</vt:lpstr>
      <vt:lpstr>Stereopsis</vt:lpstr>
      <vt:lpstr>Stereo Saliency</vt:lpstr>
      <vt:lpstr>Disparity Map </vt:lpstr>
      <vt:lpstr>Example</vt:lpstr>
      <vt:lpstr>Stereo Saliency from Disparity Contrast</vt:lpstr>
      <vt:lpstr>Stereo Saliency from Disparity Contrast</vt:lpstr>
      <vt:lpstr>Stereo Saliency from Disparity Contrast</vt:lpstr>
      <vt:lpstr>Stereo Saliency from Disparity Contrast</vt:lpstr>
      <vt:lpstr>Domain Knowledge Assisted Saliency Analysis</vt:lpstr>
      <vt:lpstr>Stereoscopic Comfort Zone</vt:lpstr>
      <vt:lpstr>Vergence</vt:lpstr>
      <vt:lpstr>Accommodation</vt:lpstr>
      <vt:lpstr>Rule 1</vt:lpstr>
      <vt:lpstr>Rule 2</vt:lpstr>
      <vt:lpstr>Rule 1 and Rule 2</vt:lpstr>
      <vt:lpstr>How to combine R1 and R2</vt:lpstr>
      <vt:lpstr>A common problem</vt:lpstr>
      <vt:lpstr>Local contrast-based saliency analysis</vt:lpstr>
      <vt:lpstr>The Final Stereo Saliency Map</vt:lpstr>
      <vt:lpstr>Experiments Database</vt:lpstr>
      <vt:lpstr>Benchmark Examples</vt:lpstr>
      <vt:lpstr>Performance Evaluation</vt:lpstr>
      <vt:lpstr>Visual Examples</vt:lpstr>
      <vt:lpstr>Precision and Recall</vt:lpstr>
      <vt:lpstr>Automatic Salient Object Segmentation</vt:lpstr>
      <vt:lpstr>Precision and Recall</vt:lpstr>
      <vt:lpstr>Visual Examples</vt:lpstr>
      <vt:lpstr> Limitations</vt:lpstr>
      <vt:lpstr>Conclusion</vt:lpstr>
      <vt:lpstr>Q&amp;A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Thinker</dc:creator>
  <cp:lastModifiedBy>Thinker</cp:lastModifiedBy>
  <cp:revision>61</cp:revision>
  <dcterms:created xsi:type="dcterms:W3CDTF">2012-07-16T13:01:44Z</dcterms:created>
  <dcterms:modified xsi:type="dcterms:W3CDTF">2012-12-14T02:23:46Z</dcterms:modified>
</cp:coreProperties>
</file>